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8"/>
  </p:notesMasterIdLst>
  <p:sldIdLst>
    <p:sldId id="623" r:id="rId2"/>
    <p:sldId id="463" r:id="rId3"/>
    <p:sldId id="464" r:id="rId4"/>
    <p:sldId id="465" r:id="rId5"/>
    <p:sldId id="466" r:id="rId6"/>
    <p:sldId id="467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11.04.2018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68A6D01-7160-4217-BD55-4DF4DB987E42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2109-84DF-4010-99AB-FEE313AA6650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B67B6C3-EEC6-4F70-8201-B76C6AD3FFDB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ECC-DB5F-4E93-92EB-7886DFE1D3DF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E027-5C96-4596-B5C5-AB341A6FBC28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38B0778-81E1-4F75-A869-472AF0EE304A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DCB16D-ADBE-4784-92B1-A002A29F35F2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76D4-E06B-4368-A182-436C17B264AB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7EF-ECBC-4FE6-9882-BCF80ADAAB0E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D966-A4BA-44CB-B4F4-54BC384A74C1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D001786-CA31-484E-B79C-50D8CA741ECE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ADB642-AE08-4D18-8DA5-47C2A1B5DD6B}" type="datetime1">
              <a:rPr lang="de-DE" smtClean="0"/>
              <a:t>11.04.2018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arning-freiburg.de/" TargetMode="External"/><Relationship Id="rId2" Type="http://schemas.openxmlformats.org/officeDocument/2006/relationships/hyperlink" Target="mailto:klaus_messner@web.de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7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8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9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304856" cy="363812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de-DE" sz="3200" dirty="0">
                <a:ea typeface="Verdana" pitchFamily="34" charset="0"/>
                <a:cs typeface="Verdana" pitchFamily="34" charset="0"/>
              </a:rPr>
              <a:t>Wahrscheinlichkeit</a:t>
            </a:r>
          </a:p>
          <a:p>
            <a:pPr algn="ctr">
              <a:spcBef>
                <a:spcPts val="0"/>
              </a:spcBef>
            </a:pPr>
            <a:r>
              <a:rPr lang="de-DE" sz="3200" dirty="0">
                <a:ea typeface="Verdana" pitchFamily="34" charset="0"/>
                <a:cs typeface="Verdana" pitchFamily="34" charset="0"/>
              </a:rPr>
              <a:t>Bedingte Wahrscheinlichkeit</a:t>
            </a:r>
          </a:p>
          <a:p>
            <a:pPr algn="ctr">
              <a:spcBef>
                <a:spcPts val="0"/>
              </a:spcBef>
            </a:pPr>
            <a:r>
              <a:rPr lang="de-DE" sz="3200" dirty="0">
                <a:ea typeface="Verdana" pitchFamily="34" charset="0"/>
                <a:cs typeface="Verdana" pitchFamily="34" charset="0"/>
              </a:rPr>
              <a:t>Zufallsvariablen</a:t>
            </a:r>
          </a:p>
          <a:p>
            <a:pPr algn="ctr">
              <a:spcBef>
                <a:spcPts val="0"/>
              </a:spcBef>
            </a:pPr>
            <a:r>
              <a:rPr lang="de-DE" sz="3200" dirty="0" smtClean="0">
                <a:ea typeface="Verdana" pitchFamily="34" charset="0"/>
                <a:cs typeface="Verdana" pitchFamily="34" charset="0"/>
              </a:rPr>
              <a:t>Wahrscheinlichkeitsverteilung</a:t>
            </a:r>
          </a:p>
          <a:p>
            <a:pPr algn="ctr">
              <a:spcBef>
                <a:spcPts val="0"/>
              </a:spcBef>
            </a:pPr>
            <a:r>
              <a:rPr lang="de-DE" sz="3200" dirty="0" smtClean="0">
                <a:ea typeface="Verdana" pitchFamily="34" charset="0"/>
                <a:cs typeface="Verdana" pitchFamily="34" charset="0"/>
              </a:rPr>
              <a:t>Histogramme</a:t>
            </a:r>
            <a:endParaRPr lang="de-DE" sz="3200" dirty="0"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ts val="0"/>
              </a:spcBef>
            </a:pPr>
            <a:r>
              <a:rPr lang="de-DE" sz="3200" dirty="0">
                <a:ea typeface="Verdana" pitchFamily="34" charset="0"/>
                <a:cs typeface="Verdana" pitchFamily="34" charset="0"/>
              </a:rPr>
              <a:t>Erwartungswert und Varianz</a:t>
            </a:r>
          </a:p>
          <a:p>
            <a:pPr algn="ctr">
              <a:spcBef>
                <a:spcPts val="0"/>
              </a:spcBef>
            </a:pPr>
            <a:r>
              <a:rPr lang="de-DE" sz="3200" dirty="0">
                <a:ea typeface="Verdana" pitchFamily="34" charset="0"/>
                <a:cs typeface="Verdana" pitchFamily="34" charset="0"/>
              </a:rPr>
              <a:t>Hypothesentests</a:t>
            </a:r>
            <a:endParaRPr lang="de-DE" sz="3200" dirty="0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Stochastik</a:t>
            </a:r>
            <a:endParaRPr lang="de-DE" dirty="0"/>
          </a:p>
        </p:txBody>
      </p:sp>
      <p:sp>
        <p:nvSpPr>
          <p:cNvPr id="5" name="Textplatzhalter 6"/>
          <p:cNvSpPr txBox="1">
            <a:spLocks/>
          </p:cNvSpPr>
          <p:nvPr/>
        </p:nvSpPr>
        <p:spPr>
          <a:xfrm>
            <a:off x="107504" y="6473924"/>
            <a:ext cx="8928992" cy="339452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1400" dirty="0" smtClean="0"/>
              <a:t>E-Mail: </a:t>
            </a:r>
            <a:r>
              <a:rPr lang="de-DE" sz="1400" dirty="0" smtClean="0">
                <a:hlinkClick r:id="rId2"/>
              </a:rPr>
              <a:t>klaus_messner@web.de</a:t>
            </a:r>
            <a:r>
              <a:rPr lang="de-DE" sz="1400" dirty="0" smtClean="0"/>
              <a:t>, Internet: </a:t>
            </a:r>
            <a:r>
              <a:rPr lang="de-DE" sz="1400" dirty="0" smtClean="0">
                <a:hlinkClick r:id="rId3"/>
              </a:rPr>
              <a:t>www.elearning-freiburg.de</a:t>
            </a:r>
            <a:r>
              <a:rPr lang="de-DE" sz="1400" dirty="0" smtClean="0"/>
              <a:t> </a:t>
            </a:r>
          </a:p>
        </p:txBody>
      </p:sp>
      <p:cxnSp>
        <p:nvCxnSpPr>
          <p:cNvPr id="4" name="Gerader Verbinder 3"/>
          <p:cNvCxnSpPr/>
          <p:nvPr/>
        </p:nvCxnSpPr>
        <p:spPr>
          <a:xfrm>
            <a:off x="2267744" y="3546273"/>
            <a:ext cx="576064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9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Begriffe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Ein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Zufallsexperiment</a:t>
                </a: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 ist ein Versuch mit ungewissem Ausgang.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Beispiel: Würfeln, Ziehen aus einer Urne, Glücksrad, …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Alle möglichen Ausgänge eines Zufallsexperiments werden zu einem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Stichprobenraum S</a:t>
                </a: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 (manchmal auch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i="0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Ω</m:t>
                    </m:r>
                  </m:oMath>
                </a14:m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) zusammengefasst.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Jede beliebige Teilmenge von S nennt man ein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Ereignis</a:t>
                </a: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Dabei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∅</m:t>
                    </m:r>
                  </m:oMath>
                </a14:m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 (also die leere Menge) das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unmögliche Ereignis</a:t>
                </a: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 und S das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sichere Ereignis</a:t>
                </a: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Ereignisse werden als Mengen notiert und mit großen Buchstaben, z.B. mit E, bezeichnet.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19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24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Wahrscheinlichkeit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ea typeface="Verdana" pitchFamily="34" charset="0"/>
                    <a:cs typeface="Verdana" pitchFamily="34" charset="0"/>
                  </a:rPr>
                  <a:t>Die Wahrscheinlichkeit eines Ereignisses E ist definiert als</a:t>
                </a:r>
              </a:p>
              <a:p>
                <a:pPr marL="0" indent="0">
                  <a:buNone/>
                </a:pPr>
                <a:endParaRPr lang="de-DE" sz="2400" i="1" dirty="0">
                  <a:latin typeface="Calibri" pitchFamily="34" charset="0"/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de-DE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>
                                  <a:latin typeface="Cambria Math"/>
                                </a:rPr>
                                <m:t>𝐸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  <m:r>
                        <a:rPr lang="de-DE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Anzahl</m:t>
                          </m:r>
                          <m: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 "</m:t>
                          </m:r>
                          <m:r>
                            <m:rPr>
                              <m:sty m:val="p"/>
                            </m:rP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ü</m:t>
                          </m:r>
                          <m:r>
                            <m:rPr>
                              <m:sty m:val="p"/>
                            </m:rP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nstige</m:t>
                          </m:r>
                          <m: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"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Anzahl</m:t>
                          </m:r>
                          <m: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 "</m:t>
                          </m:r>
                          <m:r>
                            <m:rPr>
                              <m:sty m:val="p"/>
                            </m:rP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ö</m:t>
                          </m:r>
                          <m:r>
                            <m:rPr>
                              <m:sty m:val="p"/>
                            </m:rP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gliche</m:t>
                          </m:r>
                          <m: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"</m:t>
                          </m:r>
                        </m:den>
                      </m:f>
                    </m:oMath>
                  </m:oMathPara>
                </a14:m>
                <a:endParaRPr lang="de-DE" sz="2400" dirty="0" smtClean="0"/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Dabei bezeichnet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de-DE" sz="2400" dirty="0" smtClean="0"/>
                  <a:t> die Anzahl der Elemente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𝐸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smtClean="0">
                            <a:latin typeface="Cambria Math"/>
                          </a:rPr>
                          <m:t>𝑆</m:t>
                        </m:r>
                      </m:e>
                    </m:d>
                  </m:oMath>
                </a14:m>
                <a:r>
                  <a:rPr lang="de-DE" sz="2400" dirty="0" smtClean="0"/>
                  <a:t> die Anzahl der Elemente im Stichprobenraum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𝑆</m:t>
                    </m:r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406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Beispiele Wahrscheinlichkeit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Rechenbeispiel 1</a:t>
                </a:r>
                <a:endParaRPr lang="de-DE" sz="2400" dirty="0">
                  <a:solidFill>
                    <a:srgbClr val="0000FF"/>
                  </a:solidFill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Wie </a:t>
                </a:r>
                <a:r>
                  <a:rPr lang="de-DE" sz="2400" dirty="0">
                    <a:latin typeface="Calibri" pitchFamily="34" charset="0"/>
                  </a:rPr>
                  <a:t>groß ist die Wahrscheinlichkeit dafür, </a:t>
                </a:r>
                <a:r>
                  <a:rPr lang="de-DE" sz="2400" dirty="0" smtClean="0">
                    <a:latin typeface="Calibri" pitchFamily="34" charset="0"/>
                  </a:rPr>
                  <a:t>dass man </a:t>
                </a:r>
                <a:r>
                  <a:rPr lang="de-DE" sz="2400" dirty="0">
                    <a:latin typeface="Calibri" pitchFamily="34" charset="0"/>
                  </a:rPr>
                  <a:t>bei einmaligem Ziehen aus einem Kartenspiel mit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Karten einen König zieht</a:t>
                </a:r>
                <a:r>
                  <a:rPr lang="de-DE" sz="2400" dirty="0" smtClean="0">
                    <a:latin typeface="Calibri" pitchFamily="34" charset="0"/>
                  </a:rPr>
                  <a:t>?</a:t>
                </a: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Lösung:</a:t>
                </a:r>
              </a:p>
              <a:p>
                <a:pPr marL="0" lv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In einem Kartenspiel mit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Blatt gibt es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4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Könige. Man hat also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4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Möglichkeiten, einen König zu ziehen. Somit ist die Wahrscheinlichkeit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r>
                      <a:rPr lang="de-DE" sz="2400" i="1">
                        <a:latin typeface="Cambria Math"/>
                      </a:rPr>
                      <m:t>(„</m:t>
                    </m:r>
                    <m:r>
                      <a:rPr lang="de-DE" sz="2400" i="1">
                        <a:latin typeface="Cambria Math"/>
                      </a:rPr>
                      <m:t>𝐾</m:t>
                    </m:r>
                    <m:r>
                      <a:rPr lang="de-DE" sz="2400" i="1">
                        <a:latin typeface="Cambria Math"/>
                      </a:rPr>
                      <m:t>ö</m:t>
                    </m:r>
                    <m:r>
                      <a:rPr lang="de-DE" sz="2400" i="1">
                        <a:latin typeface="Cambria Math"/>
                      </a:rPr>
                      <m:t>𝑛𝑖𝑔</m:t>
                    </m:r>
                    <m:r>
                      <a:rPr lang="de-DE" sz="2400" i="1">
                        <a:latin typeface="Cambria Math"/>
                      </a:rPr>
                      <m:t>“)=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32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=0,125=12,5%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4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Gerade Verbindung 2"/>
          <p:cNvCxnSpPr/>
          <p:nvPr/>
        </p:nvCxnSpPr>
        <p:spPr>
          <a:xfrm>
            <a:off x="3059832" y="5445224"/>
            <a:ext cx="158417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7308304" y="5445224"/>
            <a:ext cx="86409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2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Beispiele Wahrscheinlichkeit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Rechenbeispiel 2</a:t>
                </a:r>
                <a:endParaRPr lang="de-DE" sz="2400" dirty="0">
                  <a:solidFill>
                    <a:srgbClr val="0000FF"/>
                  </a:solidFill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Wie </a:t>
                </a:r>
                <a:r>
                  <a:rPr lang="de-DE" sz="2400" dirty="0">
                    <a:latin typeface="Calibri" pitchFamily="34" charset="0"/>
                  </a:rPr>
                  <a:t>groß ist die Wahrscheinlichkeit dafür, </a:t>
                </a:r>
                <a:r>
                  <a:rPr lang="de-DE" sz="2400" dirty="0" smtClean="0">
                    <a:latin typeface="Calibri" pitchFamily="34" charset="0"/>
                  </a:rPr>
                  <a:t>dass beim </a:t>
                </a:r>
                <a:r>
                  <a:rPr lang="de-DE" sz="2400" dirty="0">
                    <a:latin typeface="Calibri" pitchFamily="34" charset="0"/>
                  </a:rPr>
                  <a:t>gleichzeitigen würfeln mit zwei fairen Würfeln die Differenz der Augenzahlen drei ist</a:t>
                </a:r>
                <a:r>
                  <a:rPr lang="de-DE" sz="2400" dirty="0" smtClean="0">
                    <a:latin typeface="Calibri" pitchFamily="34" charset="0"/>
                  </a:rPr>
                  <a:t>?</a:t>
                </a:r>
              </a:p>
              <a:p>
                <a:pPr marL="0" indent="0">
                  <a:buNone/>
                </a:pPr>
                <a:endParaRPr lang="de-DE" sz="8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  <a:latin typeface="Calibri" pitchFamily="34" charset="0"/>
                  </a:rPr>
                  <a:t>Lösung:</a:t>
                </a:r>
              </a:p>
              <a:p>
                <a:pPr marL="0" lv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Es gilt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𝐸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1,4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4,1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2,5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5,2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3,6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6,3</m:t>
                            </m:r>
                          </m:e>
                        </m:d>
                      </m:e>
                    </m:d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𝐸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enthält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6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Elemente. Der gesamte Stichprobenraum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𝑆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besteht aus allen Paarungen, die man mit zwei Würfeln erzielen kann und enthält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36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Elemente. Damit ist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𝐸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36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≈0,1667=16,67%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82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3563888" y="5517232"/>
            <a:ext cx="648072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7092280" y="5492989"/>
            <a:ext cx="1008112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90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Beispiele Wahrscheinlichkeit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Rechenbeispiel 3</a:t>
                </a:r>
                <a:endParaRPr lang="de-DE" sz="2400" dirty="0">
                  <a:solidFill>
                    <a:srgbClr val="0000FF"/>
                  </a:solidFill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Wie </a:t>
                </a:r>
                <a:r>
                  <a:rPr lang="de-DE" sz="2400" dirty="0">
                    <a:latin typeface="Calibri" pitchFamily="34" charset="0"/>
                  </a:rPr>
                  <a:t>groß ist die Wahrscheinlichkeit dafür, </a:t>
                </a:r>
                <a:r>
                  <a:rPr lang="de-DE" sz="2400" dirty="0" smtClean="0">
                    <a:latin typeface="Calibri" pitchFamily="34" charset="0"/>
                  </a:rPr>
                  <a:t>dass man </a:t>
                </a:r>
                <a:r>
                  <a:rPr lang="de-DE" sz="2400" dirty="0">
                    <a:latin typeface="Calibri" pitchFamily="34" charset="0"/>
                  </a:rPr>
                  <a:t>bei einmaligem Ziehen aus einer Urne mit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5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roten,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4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blauen und einer gelben Kugel ausgerechnet die gelbe Kugel erwischt</a:t>
                </a:r>
                <a:r>
                  <a:rPr lang="de-DE" sz="2400" dirty="0" smtClean="0">
                    <a:latin typeface="Calibri" pitchFamily="34" charset="0"/>
                  </a:rPr>
                  <a:t>?</a:t>
                </a:r>
              </a:p>
              <a:p>
                <a:pPr marL="0" indent="0">
                  <a:buNone/>
                </a:pPr>
                <a:endParaRPr lang="de-DE" sz="800" b="1" dirty="0" smtClean="0">
                  <a:solidFill>
                    <a:srgbClr val="FF0000"/>
                  </a:solidFill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Lösung</a:t>
                </a:r>
                <a:r>
                  <a:rPr lang="de-DE" sz="2400" b="1" dirty="0">
                    <a:solidFill>
                      <a:srgbClr val="FF0000"/>
                    </a:solidFill>
                    <a:latin typeface="Calibri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In der Urne liegen insgesamt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10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Kugeln, eine davon ist gelb. Man hat also eine von zehn Möglichkeiten, eine gelbe Kugel zu ziehen und es gilt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„</m:t>
                        </m:r>
                        <m:r>
                          <a:rPr lang="de-DE" sz="2400" i="1">
                            <a:latin typeface="Cambria Math"/>
                          </a:rPr>
                          <m:t>𝑔𝑒𝑙𝑏</m:t>
                        </m:r>
                        <m:r>
                          <a:rPr lang="de-DE" sz="2400" i="1">
                            <a:latin typeface="Cambria Math"/>
                          </a:rPr>
                          <m:t>“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=0,1=10%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2915816" y="5203799"/>
            <a:ext cx="122413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6012160" y="5179556"/>
            <a:ext cx="648072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19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276</Words>
  <Application>Microsoft Office PowerPoint</Application>
  <PresentationFormat>Bildschirmpräsentation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Verdana</vt:lpstr>
      <vt:lpstr>Wingdings</vt:lpstr>
      <vt:lpstr>Wingdings 2</vt:lpstr>
      <vt:lpstr>Galathea</vt:lpstr>
      <vt:lpstr>Stochastik</vt:lpstr>
      <vt:lpstr>Begriffe</vt:lpstr>
      <vt:lpstr>Wahrscheinlichkeit</vt:lpstr>
      <vt:lpstr>Beispiele Wahrscheinlichkeit</vt:lpstr>
      <vt:lpstr>Beispiele Wahrscheinlichkeit</vt:lpstr>
      <vt:lpstr>Beispiele Wahrscheinlichkeit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243</cp:revision>
  <dcterms:created xsi:type="dcterms:W3CDTF">2013-03-17T05:38:34Z</dcterms:created>
  <dcterms:modified xsi:type="dcterms:W3CDTF">2018-04-11T07:05:47Z</dcterms:modified>
</cp:coreProperties>
</file>